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sldIdLst>
    <p:sldId id="265" r:id="rId2"/>
    <p:sldId id="261" r:id="rId3"/>
    <p:sldId id="263" r:id="rId4"/>
    <p:sldId id="262" r:id="rId5"/>
    <p:sldId id="264" r:id="rId6"/>
    <p:sldId id="257" r:id="rId7"/>
    <p:sldId id="259" r:id="rId8"/>
  </p:sldIdLst>
  <p:sldSz cx="10058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652"/>
  </p:normalViewPr>
  <p:slideViewPr>
    <p:cSldViewPr snapToGrid="0">
      <p:cViewPr varScale="1">
        <p:scale>
          <a:sx n="107" d="100"/>
          <a:sy n="107" d="100"/>
        </p:scale>
        <p:origin x="145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54380" y="1346948"/>
            <a:ext cx="854964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754380" y="4282764"/>
            <a:ext cx="854964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54380" y="1484779"/>
            <a:ext cx="854964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0" name="Group 9"/>
          <p:cNvGrpSpPr>
            <a:grpSpLocks noChangeAspect="1"/>
          </p:cNvGrpSpPr>
          <p:nvPr/>
        </p:nvGrpSpPr>
        <p:grpSpPr>
          <a:xfrm>
            <a:off x="7958258" y="4107023"/>
            <a:ext cx="100584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867537" y="1432223"/>
            <a:ext cx="8268843" cy="3035808"/>
          </a:xfrm>
        </p:spPr>
        <p:txBody>
          <a:bodyPr anchor="ctr">
            <a:noAutofit/>
          </a:bodyPr>
          <a:lstStyle>
            <a:lvl1pPr algn="l">
              <a:lnSpc>
                <a:spcPct val="85000"/>
              </a:lnSpc>
              <a:defRPr sz="60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82625" y="4389120"/>
            <a:ext cx="6510299"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83F969-1DD0-2D40-9F7F-AD3A7B7EBA12}" type="datetimeFigureOut">
              <a:rPr lang="en-US" smtClean="0"/>
              <a:t>5/4/23</a:t>
            </a:fld>
            <a:endParaRPr lang="en-US"/>
          </a:p>
        </p:txBody>
      </p:sp>
      <p:sp>
        <p:nvSpPr>
          <p:cNvPr id="5" name="Footer Placeholder 4"/>
          <p:cNvSpPr>
            <a:spLocks noGrp="1"/>
          </p:cNvSpPr>
          <p:nvPr>
            <p:ph type="ftr" sz="quarter" idx="11"/>
          </p:nvPr>
        </p:nvSpPr>
        <p:spPr>
          <a:xfrm>
            <a:off x="894085" y="6272786"/>
            <a:ext cx="5220310" cy="365125"/>
          </a:xfrm>
        </p:spPr>
        <p:txBody>
          <a:bodyPr/>
          <a:lstStyle/>
          <a:p>
            <a:endParaRPr lang="en-US"/>
          </a:p>
        </p:txBody>
      </p:sp>
      <p:sp>
        <p:nvSpPr>
          <p:cNvPr id="6" name="Slide Number Placeholder 5"/>
          <p:cNvSpPr>
            <a:spLocks noGrp="1"/>
          </p:cNvSpPr>
          <p:nvPr>
            <p:ph type="sldNum" sz="quarter" idx="12"/>
          </p:nvPr>
        </p:nvSpPr>
        <p:spPr>
          <a:xfrm>
            <a:off x="7968709" y="4227195"/>
            <a:ext cx="984941" cy="640080"/>
          </a:xfrm>
        </p:spPr>
        <p:txBody>
          <a:bodyPr/>
          <a:lstStyle>
            <a:lvl1pPr>
              <a:defRPr sz="2800" b="1"/>
            </a:lvl1pPr>
          </a:lstStyle>
          <a:p>
            <a:fld id="{196FCFEF-7DEB-CB44-AA06-A8E7BA145E61}" type="slidenum">
              <a:rPr lang="en-US" smtClean="0"/>
              <a:t>‹#›</a:t>
            </a:fld>
            <a:endParaRPr lang="en-US"/>
          </a:p>
        </p:txBody>
      </p:sp>
    </p:spTree>
    <p:extLst>
      <p:ext uri="{BB962C8B-B14F-4D97-AF65-F5344CB8AC3E}">
        <p14:creationId xmlns:p14="http://schemas.microsoft.com/office/powerpoint/2010/main" val="34586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83F969-1DD0-2D40-9F7F-AD3A7B7EBA12}" type="datetimeFigureOut">
              <a:rPr lang="en-US" smtClean="0"/>
              <a:t>5/4/23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6FCFEF-7DEB-CB44-AA06-A8E7BA145E61}" type="slidenum">
              <a:rPr lang="en-US" smtClean="0"/>
              <a:t>‹#›</a:t>
            </a:fld>
            <a:endParaRPr lang="en-US"/>
          </a:p>
        </p:txBody>
      </p:sp>
    </p:spTree>
    <p:extLst>
      <p:ext uri="{BB962C8B-B14F-4D97-AF65-F5344CB8AC3E}">
        <p14:creationId xmlns:p14="http://schemas.microsoft.com/office/powerpoint/2010/main" val="124559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533400"/>
            <a:ext cx="2105978"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0" y="533400"/>
            <a:ext cx="6192203"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83F969-1DD0-2D40-9F7F-AD3A7B7EBA12}" type="datetimeFigureOut">
              <a:rPr lang="en-US" smtClean="0"/>
              <a:t>5/4/23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6FCFEF-7DEB-CB44-AA06-A8E7BA145E61}" type="slidenum">
              <a:rPr lang="en-US" smtClean="0"/>
              <a:t>‹#›</a:t>
            </a:fld>
            <a:endParaRPr lang="en-US"/>
          </a:p>
        </p:txBody>
      </p:sp>
    </p:spTree>
    <p:extLst>
      <p:ext uri="{BB962C8B-B14F-4D97-AF65-F5344CB8AC3E}">
        <p14:creationId xmlns:p14="http://schemas.microsoft.com/office/powerpoint/2010/main" val="774557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83F969-1DD0-2D40-9F7F-AD3A7B7EBA12}" type="datetimeFigureOut">
              <a:rPr lang="en-US" smtClean="0"/>
              <a:t>5/4/23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6FCFEF-7DEB-CB44-AA06-A8E7BA145E61}" type="slidenum">
              <a:rPr lang="en-US" smtClean="0"/>
              <a:t>‹#›</a:t>
            </a:fld>
            <a:endParaRPr lang="en-US"/>
          </a:p>
        </p:txBody>
      </p:sp>
    </p:spTree>
    <p:extLst>
      <p:ext uri="{BB962C8B-B14F-4D97-AF65-F5344CB8AC3E}">
        <p14:creationId xmlns:p14="http://schemas.microsoft.com/office/powerpoint/2010/main" val="105729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00584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787881" y="1225296"/>
            <a:ext cx="7656957" cy="3520440"/>
          </a:xfrm>
        </p:spPr>
        <p:txBody>
          <a:bodyPr anchor="ctr">
            <a:normAutofit/>
          </a:bodyPr>
          <a:lstStyle>
            <a:lvl1pPr>
              <a:lnSpc>
                <a:spcPct val="85000"/>
              </a:lnSpc>
              <a:defRPr sz="6600" b="1"/>
            </a:lvl1pPr>
          </a:lstStyle>
          <a:p>
            <a:r>
              <a:rPr lang="en-US"/>
              <a:t>Click to edit Master title style</a:t>
            </a:r>
            <a:endParaRPr lang="en-US" dirty="0"/>
          </a:p>
        </p:txBody>
      </p:sp>
      <p:sp>
        <p:nvSpPr>
          <p:cNvPr id="3" name="Text Placeholder 2"/>
          <p:cNvSpPr>
            <a:spLocks noGrp="1"/>
          </p:cNvSpPr>
          <p:nvPr>
            <p:ph type="body" idx="1"/>
          </p:nvPr>
        </p:nvSpPr>
        <p:spPr>
          <a:xfrm>
            <a:off x="1786763" y="5020056"/>
            <a:ext cx="7468362"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089776" y="6272786"/>
            <a:ext cx="2181555" cy="365125"/>
          </a:xfrm>
        </p:spPr>
        <p:txBody>
          <a:bodyPr/>
          <a:lstStyle>
            <a:lvl1pPr>
              <a:defRPr>
                <a:solidFill>
                  <a:schemeClr val="accent1">
                    <a:lumMod val="50000"/>
                  </a:schemeClr>
                </a:solidFill>
              </a:defRPr>
            </a:lvl1pPr>
          </a:lstStyle>
          <a:p>
            <a:fld id="{8F83F969-1DD0-2D40-9F7F-AD3A7B7EBA12}" type="datetimeFigureOut">
              <a:rPr lang="en-US" smtClean="0"/>
              <a:t>5/4/23</a:t>
            </a:fld>
            <a:endParaRPr lang="en-US"/>
          </a:p>
        </p:txBody>
      </p:sp>
      <p:sp>
        <p:nvSpPr>
          <p:cNvPr id="5" name="Footer Placeholder 4"/>
          <p:cNvSpPr>
            <a:spLocks noGrp="1"/>
          </p:cNvSpPr>
          <p:nvPr>
            <p:ph type="ftr" sz="quarter" idx="11"/>
          </p:nvPr>
        </p:nvSpPr>
        <p:spPr>
          <a:xfrm>
            <a:off x="1799709" y="6272785"/>
            <a:ext cx="5220310"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97248" y="2430623"/>
            <a:ext cx="100584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709995" y="2508607"/>
            <a:ext cx="980346" cy="720332"/>
          </a:xfrm>
        </p:spPr>
        <p:txBody>
          <a:bodyPr/>
          <a:lstStyle>
            <a:lvl1pPr>
              <a:defRPr sz="2800"/>
            </a:lvl1pPr>
          </a:lstStyle>
          <a:p>
            <a:fld id="{196FCFEF-7DEB-CB44-AA06-A8E7BA145E61}" type="slidenum">
              <a:rPr lang="en-US" smtClean="0"/>
              <a:t>‹#›</a:t>
            </a:fld>
            <a:endParaRPr lang="en-US"/>
          </a:p>
        </p:txBody>
      </p:sp>
    </p:spTree>
    <p:extLst>
      <p:ext uri="{BB962C8B-B14F-4D97-AF65-F5344CB8AC3E}">
        <p14:creationId xmlns:p14="http://schemas.microsoft.com/office/powerpoint/2010/main" val="2295645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2194560"/>
            <a:ext cx="402336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71440" y="2194560"/>
            <a:ext cx="402336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3F969-1DD0-2D40-9F7F-AD3A7B7EBA12}" type="datetimeFigureOut">
              <a:rPr lang="en-US" smtClean="0"/>
              <a:t>5/4/23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FCFEF-7DEB-CB44-AA06-A8E7BA145E61}" type="slidenum">
              <a:rPr lang="en-US" smtClean="0"/>
              <a:t>‹#›</a:t>
            </a:fld>
            <a:endParaRPr lang="en-US"/>
          </a:p>
        </p:txBody>
      </p:sp>
    </p:spTree>
    <p:extLst>
      <p:ext uri="{BB962C8B-B14F-4D97-AF65-F5344CB8AC3E}">
        <p14:creationId xmlns:p14="http://schemas.microsoft.com/office/powerpoint/2010/main" val="951220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4380" y="2048256"/>
            <a:ext cx="402336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380" y="2743200"/>
            <a:ext cx="402336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02872" y="2048256"/>
            <a:ext cx="402336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02872" y="2743200"/>
            <a:ext cx="402336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83F969-1DD0-2D40-9F7F-AD3A7B7EBA12}" type="datetimeFigureOut">
              <a:rPr lang="en-US" smtClean="0"/>
              <a:t>5/4/23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6FCFEF-7DEB-CB44-AA06-A8E7BA145E61}"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9768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8F83F969-1DD0-2D40-9F7F-AD3A7B7EBA12}" type="datetimeFigureOut">
              <a:rPr lang="en-US" smtClean="0"/>
              <a:t>5/4/23</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196FCFEF-7DEB-CB44-AA06-A8E7BA145E61}"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8133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3F969-1DD0-2D40-9F7F-AD3A7B7EBA12}" type="datetimeFigureOut">
              <a:rPr lang="en-US" smtClean="0"/>
              <a:t>5/4/23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6FCFEF-7DEB-CB44-AA06-A8E7BA145E61}" type="slidenum">
              <a:rPr lang="en-US" smtClean="0"/>
              <a:t>‹#›</a:t>
            </a:fld>
            <a:endParaRPr lang="en-US"/>
          </a:p>
        </p:txBody>
      </p:sp>
    </p:spTree>
    <p:extLst>
      <p:ext uri="{BB962C8B-B14F-4D97-AF65-F5344CB8AC3E}">
        <p14:creationId xmlns:p14="http://schemas.microsoft.com/office/powerpoint/2010/main" val="4549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850587" y="2"/>
            <a:ext cx="3207813"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053453" y="685800"/>
            <a:ext cx="2640330" cy="1737360"/>
          </a:xfrm>
        </p:spPr>
        <p:txBody>
          <a:bodyPr anchor="b">
            <a:normAutofit/>
          </a:bodyPr>
          <a:lstStyle>
            <a:lvl1pPr>
              <a:defRPr sz="2800" b="1"/>
            </a:lvl1pPr>
          </a:lstStyle>
          <a:p>
            <a:r>
              <a:rPr lang="en-US"/>
              <a:t>Click to edit Master title style</a:t>
            </a:r>
            <a:endParaRPr lang="en-US" dirty="0"/>
          </a:p>
        </p:txBody>
      </p:sp>
      <p:sp>
        <p:nvSpPr>
          <p:cNvPr id="3" name="Content Placeholder 2"/>
          <p:cNvSpPr>
            <a:spLocks noGrp="1"/>
          </p:cNvSpPr>
          <p:nvPr>
            <p:ph idx="1"/>
          </p:nvPr>
        </p:nvSpPr>
        <p:spPr>
          <a:xfrm>
            <a:off x="691515" y="685800"/>
            <a:ext cx="5537149"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3453" y="2423160"/>
            <a:ext cx="264033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9374931" y="6255258"/>
            <a:ext cx="432511"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8F83F969-1DD0-2D40-9F7F-AD3A7B7EBA12}" type="datetimeFigureOut">
              <a:rPr lang="en-US" smtClean="0"/>
              <a:t>5/4/23</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196FCFEF-7DEB-CB44-AA06-A8E7BA145E61}" type="slidenum">
              <a:rPr lang="en-US" smtClean="0"/>
              <a:t>‹#›</a:t>
            </a:fld>
            <a:endParaRPr lang="en-US"/>
          </a:p>
        </p:txBody>
      </p:sp>
    </p:spTree>
    <p:extLst>
      <p:ext uri="{BB962C8B-B14F-4D97-AF65-F5344CB8AC3E}">
        <p14:creationId xmlns:p14="http://schemas.microsoft.com/office/powerpoint/2010/main" val="144071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850587" y="2"/>
            <a:ext cx="3207813"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053453" y="685800"/>
            <a:ext cx="2640330" cy="1737360"/>
          </a:xfrm>
        </p:spPr>
        <p:txBody>
          <a:bodyPr anchor="b">
            <a:normAutofit/>
          </a:bodyPr>
          <a:lstStyle>
            <a:lvl1pPr>
              <a:defRPr sz="2800" b="1"/>
            </a:lvl1pPr>
          </a:lstStyle>
          <a:p>
            <a:r>
              <a:rPr lang="en-US"/>
              <a:t>Click to edit Master title style</a:t>
            </a:r>
            <a:endParaRPr lang="en-US" dirty="0"/>
          </a:p>
        </p:txBody>
      </p:sp>
      <p:sp>
        <p:nvSpPr>
          <p:cNvPr id="3" name="Picture Placeholder 2"/>
          <p:cNvSpPr>
            <a:spLocks noGrp="1"/>
          </p:cNvSpPr>
          <p:nvPr>
            <p:ph type="pic" idx="1"/>
          </p:nvPr>
        </p:nvSpPr>
        <p:spPr>
          <a:xfrm>
            <a:off x="0" y="0"/>
            <a:ext cx="6850586"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053453" y="2423160"/>
            <a:ext cx="264033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9374931" y="6255258"/>
            <a:ext cx="432511"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8F83F969-1DD0-2D40-9F7F-AD3A7B7EBA12}" type="datetimeFigureOut">
              <a:rPr lang="en-US" smtClean="0"/>
              <a:t>5/4/23</a:t>
            </a:fld>
            <a:endParaRPr lang="en-US"/>
          </a:p>
        </p:txBody>
      </p:sp>
      <p:sp>
        <p:nvSpPr>
          <p:cNvPr id="10" name="Slide Number Placeholder 9"/>
          <p:cNvSpPr>
            <a:spLocks noGrp="1"/>
          </p:cNvSpPr>
          <p:nvPr>
            <p:ph type="sldNum" sz="quarter" idx="12"/>
          </p:nvPr>
        </p:nvSpPr>
        <p:spPr/>
        <p:txBody>
          <a:bodyPr/>
          <a:lstStyle/>
          <a:p>
            <a:fld id="{196FCFEF-7DEB-CB44-AA06-A8E7BA145E61}" type="slidenum">
              <a:rPr lang="en-US" smtClean="0"/>
              <a:t>‹#›</a:t>
            </a:fld>
            <a:endParaRPr lang="en-US"/>
          </a:p>
        </p:txBody>
      </p:sp>
    </p:spTree>
    <p:extLst>
      <p:ext uri="{BB962C8B-B14F-4D97-AF65-F5344CB8AC3E}">
        <p14:creationId xmlns:p14="http://schemas.microsoft.com/office/powerpoint/2010/main" val="18082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9374931" y="6255258"/>
            <a:ext cx="432511"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754380" y="484632"/>
            <a:ext cx="854964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2121408"/>
            <a:ext cx="854964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91605" y="6272786"/>
            <a:ext cx="2700680"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F83F969-1DD0-2D40-9F7F-AD3A7B7EBA12}" type="datetimeFigureOut">
              <a:rPr lang="en-US" smtClean="0"/>
              <a:t>5/4/23</a:t>
            </a:fld>
            <a:endParaRPr lang="en-US"/>
          </a:p>
        </p:txBody>
      </p:sp>
      <p:sp>
        <p:nvSpPr>
          <p:cNvPr id="5" name="Footer Placeholder 4"/>
          <p:cNvSpPr>
            <a:spLocks noGrp="1"/>
          </p:cNvSpPr>
          <p:nvPr>
            <p:ph type="ftr" sz="quarter" idx="3"/>
          </p:nvPr>
        </p:nvSpPr>
        <p:spPr>
          <a:xfrm>
            <a:off x="754380" y="6272786"/>
            <a:ext cx="5220310"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9331681" y="6272786"/>
            <a:ext cx="528066"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196FCFEF-7DEB-CB44-AA06-A8E7BA145E61}" type="slidenum">
              <a:rPr lang="en-US" smtClean="0"/>
              <a:t>‹#›</a:t>
            </a:fld>
            <a:endParaRPr lang="en-US"/>
          </a:p>
        </p:txBody>
      </p:sp>
    </p:spTree>
    <p:extLst>
      <p:ext uri="{BB962C8B-B14F-4D97-AF65-F5344CB8AC3E}">
        <p14:creationId xmlns:p14="http://schemas.microsoft.com/office/powerpoint/2010/main" val="23680558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0584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F2AE9FF-9A64-31EE-78E1-D6655E3CB4F9}"/>
              </a:ext>
            </a:extLst>
          </p:cNvPr>
          <p:cNvPicPr>
            <a:picLocks noChangeAspect="1"/>
          </p:cNvPicPr>
          <p:nvPr/>
        </p:nvPicPr>
        <p:blipFill rotWithShape="1">
          <a:blip r:embed="rId2"/>
          <a:srcRect t="12794" b="19025"/>
          <a:stretch/>
        </p:blipFill>
        <p:spPr>
          <a:xfrm>
            <a:off x="20" y="10"/>
            <a:ext cx="10058380" cy="6857989"/>
          </a:xfrm>
          <a:prstGeom prst="rect">
            <a:avLst/>
          </a:prstGeom>
        </p:spPr>
      </p:pic>
      <p:sp>
        <p:nvSpPr>
          <p:cNvPr id="14" name="Rectangle 13">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0584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7" y="0"/>
            <a:ext cx="10055885"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9BE3FDA0-97A1-7851-A1A6-5E5185485C2B}"/>
              </a:ext>
            </a:extLst>
          </p:cNvPr>
          <p:cNvSpPr>
            <a:spLocks noGrp="1"/>
          </p:cNvSpPr>
          <p:nvPr>
            <p:ph type="ctrTitle"/>
          </p:nvPr>
        </p:nvSpPr>
        <p:spPr>
          <a:xfrm>
            <a:off x="867537" y="1432223"/>
            <a:ext cx="8222742" cy="3035808"/>
          </a:xfrm>
        </p:spPr>
        <p:txBody>
          <a:bodyPr anchor="b">
            <a:normAutofit/>
          </a:bodyPr>
          <a:lstStyle/>
          <a:p>
            <a:r>
              <a:rPr lang="en-US">
                <a:solidFill>
                  <a:srgbClr val="FFFFFF"/>
                </a:solidFill>
              </a:rPr>
              <a:t>Sustaining your Middle School</a:t>
            </a:r>
          </a:p>
        </p:txBody>
      </p:sp>
      <p:sp>
        <p:nvSpPr>
          <p:cNvPr id="6" name="Subtitle 5">
            <a:extLst>
              <a:ext uri="{FF2B5EF4-FFF2-40B4-BE49-F238E27FC236}">
                <a16:creationId xmlns:a16="http://schemas.microsoft.com/office/drawing/2014/main" id="{F606E756-E643-18E8-9742-81DA0B65ED67}"/>
              </a:ext>
            </a:extLst>
          </p:cNvPr>
          <p:cNvSpPr>
            <a:spLocks noGrp="1"/>
          </p:cNvSpPr>
          <p:nvPr>
            <p:ph type="subTitle" idx="1"/>
          </p:nvPr>
        </p:nvSpPr>
        <p:spPr>
          <a:xfrm>
            <a:off x="867537" y="4593167"/>
            <a:ext cx="6510300" cy="1069848"/>
          </a:xfrm>
        </p:spPr>
        <p:txBody>
          <a:bodyPr>
            <a:normAutofit/>
          </a:bodyPr>
          <a:lstStyle/>
          <a:p>
            <a:r>
              <a:rPr lang="en-US" dirty="0">
                <a:solidFill>
                  <a:srgbClr val="FFFFFF"/>
                </a:solidFill>
              </a:rPr>
              <a:t>Adapted from The Mind-Full Project Plan to serve middle schools who want to involve students to restock their kits.</a:t>
            </a:r>
          </a:p>
        </p:txBody>
      </p:sp>
    </p:spTree>
    <p:extLst>
      <p:ext uri="{BB962C8B-B14F-4D97-AF65-F5344CB8AC3E}">
        <p14:creationId xmlns:p14="http://schemas.microsoft.com/office/powerpoint/2010/main" val="33123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EB9D992-2C07-41D6-A9B6-DA44569FFE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6423" y="6229681"/>
            <a:ext cx="377190" cy="457200"/>
            <a:chOff x="11361456" y="6195813"/>
            <a:chExt cx="548640" cy="548640"/>
          </a:xfrm>
        </p:grpSpPr>
        <p:sp>
          <p:nvSpPr>
            <p:cNvPr id="10" name="Oval 9">
              <a:extLst>
                <a:ext uri="{FF2B5EF4-FFF2-40B4-BE49-F238E27FC236}">
                  <a16:creationId xmlns:a16="http://schemas.microsoft.com/office/drawing/2014/main" id="{4EDA38AE-45B7-448D-BFD5-A87027CDC6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F4D3A6CF-3B0E-4565-A453-3F5B4993D1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5" name="Picture 4">
            <a:extLst>
              <a:ext uri="{FF2B5EF4-FFF2-40B4-BE49-F238E27FC236}">
                <a16:creationId xmlns:a16="http://schemas.microsoft.com/office/drawing/2014/main" id="{B1432556-1552-489B-0AE6-F836C97F3DBD}"/>
              </a:ext>
            </a:extLst>
          </p:cNvPr>
          <p:cNvPicPr>
            <a:picLocks noChangeAspect="1"/>
          </p:cNvPicPr>
          <p:nvPr/>
        </p:nvPicPr>
        <p:blipFill rotWithShape="1">
          <a:blip r:embed="rId4"/>
          <a:srcRect l="36578" r="31978"/>
          <a:stretch/>
        </p:blipFill>
        <p:spPr>
          <a:xfrm>
            <a:off x="2758" y="10"/>
            <a:ext cx="3833549" cy="6857990"/>
          </a:xfrm>
          <a:prstGeom prst="rect">
            <a:avLst/>
          </a:prstGeom>
        </p:spPr>
      </p:pic>
      <p:sp>
        <p:nvSpPr>
          <p:cNvPr id="13" name="Rectangle 12">
            <a:extLst>
              <a:ext uri="{FF2B5EF4-FFF2-40B4-BE49-F238E27FC236}">
                <a16:creationId xmlns:a16="http://schemas.microsoft.com/office/drawing/2014/main" id="{6B271163-1E03-43CD-BDE9-0233CAE1A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7629" y="0"/>
            <a:ext cx="6220771"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77FD38-3E1F-4C30-9FDB-910FC2E58690}"/>
              </a:ext>
            </a:extLst>
          </p:cNvPr>
          <p:cNvSpPr>
            <a:spLocks noGrp="1"/>
          </p:cNvSpPr>
          <p:nvPr>
            <p:ph type="title"/>
          </p:nvPr>
        </p:nvSpPr>
        <p:spPr>
          <a:xfrm>
            <a:off x="4100339" y="484632"/>
            <a:ext cx="5552479" cy="1609344"/>
          </a:xfrm>
          <a:ln>
            <a:noFill/>
          </a:ln>
        </p:spPr>
        <p:txBody>
          <a:bodyPr vert="horz" lIns="91440" tIns="45720" rIns="91440" bIns="45720" rtlCol="0" anchor="ctr">
            <a:normAutofit/>
          </a:bodyPr>
          <a:lstStyle/>
          <a:p>
            <a:r>
              <a:rPr lang="en-US" sz="4800"/>
              <a:t>Sustaining your school</a:t>
            </a:r>
          </a:p>
        </p:txBody>
      </p:sp>
      <p:sp>
        <p:nvSpPr>
          <p:cNvPr id="3" name="Content Placeholder 2">
            <a:extLst>
              <a:ext uri="{FF2B5EF4-FFF2-40B4-BE49-F238E27FC236}">
                <a16:creationId xmlns:a16="http://schemas.microsoft.com/office/drawing/2014/main" id="{7EF90D7A-DD6D-E770-1532-2F8B850A708F}"/>
              </a:ext>
            </a:extLst>
          </p:cNvPr>
          <p:cNvSpPr>
            <a:spLocks noGrp="1"/>
          </p:cNvSpPr>
          <p:nvPr>
            <p:ph sz="half" idx="1"/>
          </p:nvPr>
        </p:nvSpPr>
        <p:spPr>
          <a:xfrm>
            <a:off x="4100339" y="2121408"/>
            <a:ext cx="5552478" cy="4050792"/>
          </a:xfrm>
        </p:spPr>
        <p:txBody>
          <a:bodyPr vert="horz" lIns="91440" tIns="45720" rIns="91440" bIns="45720" rtlCol="0">
            <a:normAutofit/>
          </a:bodyPr>
          <a:lstStyle/>
          <a:p>
            <a:pPr>
              <a:buClr>
                <a:schemeClr val="accent1">
                  <a:lumMod val="75000"/>
                </a:schemeClr>
              </a:buClr>
            </a:pPr>
            <a:r>
              <a:rPr lang="en-US" sz="2400" dirty="0"/>
              <a:t>Organize a meeting with student leadership</a:t>
            </a:r>
          </a:p>
          <a:p>
            <a:pPr>
              <a:buClr>
                <a:schemeClr val="accent1">
                  <a:lumMod val="75000"/>
                </a:schemeClr>
              </a:buClr>
            </a:pPr>
            <a:r>
              <a:rPr lang="en-US" sz="2600" dirty="0"/>
              <a:t>Show them the box and contents. </a:t>
            </a:r>
          </a:p>
          <a:p>
            <a:pPr>
              <a:buClr>
                <a:schemeClr val="accent1">
                  <a:lumMod val="75000"/>
                </a:schemeClr>
              </a:buClr>
            </a:pPr>
            <a:r>
              <a:rPr lang="en-US" sz="2600" dirty="0"/>
              <a:t>Explain why its used and what its used for. </a:t>
            </a:r>
          </a:p>
          <a:p>
            <a:pPr>
              <a:buClr>
                <a:schemeClr val="accent1">
                  <a:lumMod val="75000"/>
                </a:schemeClr>
              </a:buClr>
            </a:pPr>
            <a:r>
              <a:rPr lang="en-US" sz="2600" dirty="0"/>
              <a:t>Why you need their help.</a:t>
            </a:r>
          </a:p>
          <a:p>
            <a:pPr marL="0">
              <a:buClr>
                <a:schemeClr val="accent1">
                  <a:lumMod val="75000"/>
                </a:schemeClr>
              </a:buClr>
            </a:pPr>
            <a:endParaRPr lang="en-US" sz="2400" dirty="0"/>
          </a:p>
          <a:p>
            <a:pPr>
              <a:buClr>
                <a:schemeClr val="accent1">
                  <a:lumMod val="75000"/>
                </a:schemeClr>
              </a:buClr>
            </a:pPr>
            <a:endParaRPr lang="en-US" sz="2400" dirty="0"/>
          </a:p>
          <a:p>
            <a:pPr>
              <a:buClr>
                <a:schemeClr val="accent1">
                  <a:lumMod val="75000"/>
                </a:schemeClr>
              </a:buClr>
            </a:pPr>
            <a:endParaRPr lang="en-US" sz="2400" dirty="0"/>
          </a:p>
          <a:p>
            <a:pPr>
              <a:buClr>
                <a:schemeClr val="accent1">
                  <a:lumMod val="75000"/>
                </a:schemeClr>
              </a:buClr>
            </a:pPr>
            <a:endParaRPr lang="en-US" sz="2400" dirty="0"/>
          </a:p>
        </p:txBody>
      </p:sp>
      <p:grpSp>
        <p:nvGrpSpPr>
          <p:cNvPr id="15" name="Group 14">
            <a:extLst>
              <a:ext uri="{FF2B5EF4-FFF2-40B4-BE49-F238E27FC236}">
                <a16:creationId xmlns:a16="http://schemas.microsoft.com/office/drawing/2014/main" id="{B3A84125-19BF-4B89-B0B6-72CD1A073F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6423" y="6229681"/>
            <a:ext cx="377190" cy="457200"/>
            <a:chOff x="11361456" y="6195813"/>
            <a:chExt cx="548640" cy="548640"/>
          </a:xfrm>
        </p:grpSpPr>
        <p:sp>
          <p:nvSpPr>
            <p:cNvPr id="16" name="Oval 15">
              <a:extLst>
                <a:ext uri="{FF2B5EF4-FFF2-40B4-BE49-F238E27FC236}">
                  <a16:creationId xmlns:a16="http://schemas.microsoft.com/office/drawing/2014/main" id="{ABCDD38B-753F-4DF4-8B85-FD3D5A11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9A78B783-89C6-45C9-95E7-2441AC748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319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6423" y="6229681"/>
            <a:ext cx="377190" cy="457200"/>
            <a:chOff x="11361456" y="6195813"/>
            <a:chExt cx="548640" cy="548640"/>
          </a:xfrm>
        </p:grpSpPr>
        <p:sp>
          <p:nvSpPr>
            <p:cNvPr id="9" name="Oval 8">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2" name="Rectangle 11">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58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8" y="0"/>
            <a:ext cx="3834740" cy="6858000"/>
          </a:xfrm>
          <a:prstGeom prst="rect">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9CF1C98E-3929-20A4-F811-EC53D0E19808}"/>
              </a:ext>
            </a:extLst>
          </p:cNvPr>
          <p:cNvSpPr>
            <a:spLocks noGrp="1"/>
          </p:cNvSpPr>
          <p:nvPr>
            <p:ph type="title"/>
          </p:nvPr>
        </p:nvSpPr>
        <p:spPr>
          <a:xfrm>
            <a:off x="530861" y="643466"/>
            <a:ext cx="3041207" cy="5528734"/>
          </a:xfrm>
        </p:spPr>
        <p:txBody>
          <a:bodyPr vert="horz" lIns="91440" tIns="45720" rIns="91440" bIns="45720" rtlCol="0" anchor="ctr">
            <a:normAutofit/>
          </a:bodyPr>
          <a:lstStyle/>
          <a:p>
            <a:pPr algn="r"/>
            <a:r>
              <a:rPr lang="en-US" sz="3100" cap="all">
                <a:solidFill>
                  <a:srgbClr val="FFFFFF"/>
                </a:solidFill>
              </a:rPr>
              <a:t>Recycling Drives &amp; Material Collection</a:t>
            </a:r>
          </a:p>
        </p:txBody>
      </p:sp>
      <p:sp>
        <p:nvSpPr>
          <p:cNvPr id="3" name="Content Placeholder 2">
            <a:extLst>
              <a:ext uri="{FF2B5EF4-FFF2-40B4-BE49-F238E27FC236}">
                <a16:creationId xmlns:a16="http://schemas.microsoft.com/office/drawing/2014/main" id="{CD2762BD-57C9-3566-A038-0A56FDE6A24E}"/>
              </a:ext>
            </a:extLst>
          </p:cNvPr>
          <p:cNvSpPr>
            <a:spLocks noGrp="1"/>
          </p:cNvSpPr>
          <p:nvPr>
            <p:ph sz="half" idx="1"/>
          </p:nvPr>
        </p:nvSpPr>
        <p:spPr>
          <a:xfrm>
            <a:off x="4001984" y="200311"/>
            <a:ext cx="5781629" cy="5971889"/>
          </a:xfrm>
        </p:spPr>
        <p:txBody>
          <a:bodyPr vert="horz" lIns="91440" tIns="45720" rIns="91440" bIns="45720" rtlCol="0" anchor="ctr">
            <a:normAutofit/>
          </a:bodyPr>
          <a:lstStyle/>
          <a:p>
            <a:pPr lvl="1">
              <a:buClr>
                <a:schemeClr val="accent1">
                  <a:lumMod val="75000"/>
                </a:schemeClr>
              </a:buClr>
            </a:pPr>
            <a:r>
              <a:rPr lang="en-US" dirty="0"/>
              <a:t>What are the rules on material curation and magazines? Be sure to state this.</a:t>
            </a:r>
          </a:p>
          <a:p>
            <a:pPr lvl="1">
              <a:buClr>
                <a:schemeClr val="accent1">
                  <a:lumMod val="75000"/>
                </a:schemeClr>
              </a:buClr>
            </a:pPr>
            <a:endParaRPr lang="en-US" dirty="0"/>
          </a:p>
          <a:p>
            <a:pPr lvl="2">
              <a:buClr>
                <a:schemeClr val="accent1">
                  <a:lumMod val="75000"/>
                </a:schemeClr>
              </a:buClr>
              <a:buFont typeface="Wingdings" pitchFamily="2" charset="2"/>
              <a:buChar char="ü"/>
            </a:pPr>
            <a:r>
              <a:rPr lang="en-US" dirty="0"/>
              <a:t>How will you set up the drive – how many do you want to run? </a:t>
            </a:r>
          </a:p>
          <a:p>
            <a:pPr lvl="2">
              <a:buClr>
                <a:schemeClr val="accent1">
                  <a:lumMod val="75000"/>
                </a:schemeClr>
              </a:buClr>
              <a:buFont typeface="Wingdings" pitchFamily="2" charset="2"/>
              <a:buChar char="ü"/>
            </a:pPr>
            <a:r>
              <a:rPr lang="en-US" dirty="0"/>
              <a:t>If you start early, you can run one drive and see how much you collect. You may not need 2 a year unless the students enjoy it.</a:t>
            </a:r>
          </a:p>
          <a:p>
            <a:pPr lvl="2">
              <a:buClr>
                <a:schemeClr val="accent1">
                  <a:lumMod val="75000"/>
                </a:schemeClr>
              </a:buClr>
              <a:buFont typeface="Wingdings" pitchFamily="2" charset="2"/>
              <a:buChar char="ü"/>
            </a:pPr>
            <a:r>
              <a:rPr lang="en-US" dirty="0"/>
              <a:t>Do you want to offer incentives from teachers and school administrators? Hold a classroom challenge contest? 6</a:t>
            </a:r>
            <a:r>
              <a:rPr lang="en-US" baseline="30000" dirty="0"/>
              <a:t>th</a:t>
            </a:r>
            <a:r>
              <a:rPr lang="en-US" dirty="0"/>
              <a:t>, 7</a:t>
            </a:r>
            <a:r>
              <a:rPr lang="en-US" baseline="30000" dirty="0"/>
              <a:t>th</a:t>
            </a:r>
            <a:r>
              <a:rPr lang="en-US" dirty="0"/>
              <a:t> and 8</a:t>
            </a:r>
            <a:r>
              <a:rPr lang="en-US" baseline="30000" dirty="0"/>
              <a:t>th</a:t>
            </a:r>
            <a:r>
              <a:rPr lang="en-US" dirty="0"/>
              <a:t> grade class contest? </a:t>
            </a:r>
          </a:p>
          <a:p>
            <a:pPr lvl="2">
              <a:buClr>
                <a:schemeClr val="accent1">
                  <a:lumMod val="75000"/>
                </a:schemeClr>
              </a:buClr>
              <a:buFont typeface="Wingdings" pitchFamily="2" charset="2"/>
              <a:buChar char="ü"/>
            </a:pPr>
            <a:endParaRPr lang="en-US" dirty="0"/>
          </a:p>
          <a:p>
            <a:pPr lvl="1">
              <a:buClr>
                <a:schemeClr val="accent1">
                  <a:lumMod val="75000"/>
                </a:schemeClr>
              </a:buClr>
            </a:pPr>
            <a:r>
              <a:rPr lang="en-US" dirty="0"/>
              <a:t>Have the art teacher focus on new rules in the classroom with the box and recycling. Make it a room fixture. Art room mindfulness on collecting material should be a focus.</a:t>
            </a:r>
          </a:p>
        </p:txBody>
      </p:sp>
      <p:sp>
        <p:nvSpPr>
          <p:cNvPr id="16" name="Oval 15">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6423" y="6229681"/>
            <a:ext cx="37719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30507" y="6258874"/>
            <a:ext cx="329021"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2155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6423" y="6229681"/>
            <a:ext cx="377190" cy="457200"/>
            <a:chOff x="11361456" y="6195813"/>
            <a:chExt cx="548640" cy="548640"/>
          </a:xfrm>
        </p:grpSpPr>
        <p:sp>
          <p:nvSpPr>
            <p:cNvPr id="9" name="Oval 8">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2" name="Rectangle 11">
            <a:extLst>
              <a:ext uri="{FF2B5EF4-FFF2-40B4-BE49-F238E27FC236}">
                <a16:creationId xmlns:a16="http://schemas.microsoft.com/office/drawing/2014/main" id="{3C4C5769-E723-4A1E-B4F6-F6BB27AE7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8" y="0"/>
            <a:ext cx="10055642" cy="6857999"/>
          </a:xfrm>
          <a:prstGeom prst="rect">
            <a:avLst/>
          </a:prstGeom>
          <a:blipFill dpi="0" rotWithShape="1">
            <a:blip r:embed="rId4">
              <a:alphaModFix amt="4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878380D-0E99-4278-9939-702074B8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8" y="0"/>
            <a:ext cx="38347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BB51A3-F507-8A06-78C0-8F9A5167994A}"/>
              </a:ext>
            </a:extLst>
          </p:cNvPr>
          <p:cNvSpPr>
            <a:spLocks noGrp="1"/>
          </p:cNvSpPr>
          <p:nvPr>
            <p:ph type="title"/>
          </p:nvPr>
        </p:nvSpPr>
        <p:spPr>
          <a:xfrm>
            <a:off x="530859" y="643466"/>
            <a:ext cx="3038250" cy="5571067"/>
          </a:xfrm>
        </p:spPr>
        <p:txBody>
          <a:bodyPr vert="horz" lIns="91440" tIns="45720" rIns="91440" bIns="45720" rtlCol="0" anchor="ctr">
            <a:normAutofit/>
          </a:bodyPr>
          <a:lstStyle/>
          <a:p>
            <a:pPr algn="r"/>
            <a:r>
              <a:rPr lang="en-US" sz="2400" cap="all">
                <a:solidFill>
                  <a:srgbClr val="FFFFFF"/>
                </a:solidFill>
              </a:rPr>
              <a:t>Student participation </a:t>
            </a:r>
          </a:p>
        </p:txBody>
      </p:sp>
      <p:sp>
        <p:nvSpPr>
          <p:cNvPr id="16" name="Oval 15">
            <a:extLst>
              <a:ext uri="{FF2B5EF4-FFF2-40B4-BE49-F238E27FC236}">
                <a16:creationId xmlns:a16="http://schemas.microsoft.com/office/drawing/2014/main" id="{75A92D53-A461-451B-87E6-8746F6FC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6423" y="6229681"/>
            <a:ext cx="37719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 name="Content Placeholder 2">
            <a:extLst>
              <a:ext uri="{FF2B5EF4-FFF2-40B4-BE49-F238E27FC236}">
                <a16:creationId xmlns:a16="http://schemas.microsoft.com/office/drawing/2014/main" id="{1CF7282C-F421-4FF5-2FEF-AB13D1441199}"/>
              </a:ext>
            </a:extLst>
          </p:cNvPr>
          <p:cNvSpPr>
            <a:spLocks noGrp="1"/>
          </p:cNvSpPr>
          <p:nvPr>
            <p:ph sz="half" idx="1"/>
          </p:nvPr>
        </p:nvSpPr>
        <p:spPr>
          <a:xfrm>
            <a:off x="4097209" y="213757"/>
            <a:ext cx="5662319" cy="6473124"/>
          </a:xfrm>
        </p:spPr>
        <p:txBody>
          <a:bodyPr vert="horz" lIns="91440" tIns="45720" rIns="91440" bIns="45720" rtlCol="0" anchor="ctr">
            <a:normAutofit/>
          </a:bodyPr>
          <a:lstStyle/>
          <a:p>
            <a:pPr>
              <a:buClr>
                <a:schemeClr val="accent1">
                  <a:lumMod val="75000"/>
                </a:schemeClr>
              </a:buClr>
            </a:pPr>
            <a:r>
              <a:rPr lang="en-US" sz="1600" dirty="0"/>
              <a:t>Leadership incentives for students or kids who will stay after school to sort material or help with magazines</a:t>
            </a:r>
          </a:p>
          <a:p>
            <a:pPr>
              <a:buClr>
                <a:schemeClr val="accent1">
                  <a:lumMod val="75000"/>
                </a:schemeClr>
              </a:buClr>
            </a:pPr>
            <a:r>
              <a:rPr lang="en-US" sz="1600" dirty="0"/>
              <a:t>Do you want them to cut magazines? Or use your local high school clubs to curate magazines your student body collects? </a:t>
            </a:r>
          </a:p>
          <a:p>
            <a:pPr lvl="1">
              <a:buClr>
                <a:schemeClr val="accent1">
                  <a:lumMod val="75000"/>
                </a:schemeClr>
              </a:buClr>
            </a:pPr>
            <a:r>
              <a:rPr lang="en-US" sz="1600" dirty="0"/>
              <a:t>If you choose your students, after school events for one to two hours work well in large groups and once a month events can make a big difference. Finding hidden words in magazine ads is educational.</a:t>
            </a:r>
          </a:p>
          <a:p>
            <a:pPr>
              <a:buClr>
                <a:schemeClr val="accent1">
                  <a:lumMod val="75000"/>
                </a:schemeClr>
              </a:buClr>
            </a:pPr>
            <a:r>
              <a:rPr lang="en-US" sz="1600" dirty="0"/>
              <a:t>Allow the kids to decide what is included in the boxes by letting them participate in material selection. This results in a positive message from the administration. It becomes their box. What would they like to see? By making them feel like they are the owner of these boxes, the boxes will be more likely to be used to benefit others or themselves.</a:t>
            </a:r>
          </a:p>
          <a:p>
            <a:pPr>
              <a:buClr>
                <a:schemeClr val="accent1">
                  <a:lumMod val="75000"/>
                </a:schemeClr>
              </a:buClr>
            </a:pPr>
            <a:r>
              <a:rPr lang="en-US" sz="1600" dirty="0"/>
              <a:t>Teaches empathy and support for others by learning about the boxes and why its there. A box created by students for students their age sends a positive message.</a:t>
            </a:r>
          </a:p>
          <a:p>
            <a:pPr>
              <a:buClr>
                <a:schemeClr val="accent1">
                  <a:lumMod val="75000"/>
                </a:schemeClr>
              </a:buClr>
            </a:pPr>
            <a:r>
              <a:rPr lang="en-US" sz="1600" dirty="0"/>
              <a:t>Tell a lot of students about the program and you may get volunteers. Incentives are helpful as well. What can they earn? </a:t>
            </a:r>
          </a:p>
          <a:p>
            <a:pPr>
              <a:buClr>
                <a:schemeClr val="accent1">
                  <a:lumMod val="75000"/>
                </a:schemeClr>
              </a:buClr>
            </a:pPr>
            <a:r>
              <a:rPr lang="en-US" sz="1600" dirty="0"/>
              <a:t>If you have Girl Scouts in your school, this program counts as a “take action” community service task. Especially for girls who want to earn Sliver Award. Boy Scouts may be able to earn service hours or badges.</a:t>
            </a:r>
          </a:p>
        </p:txBody>
      </p:sp>
      <p:sp>
        <p:nvSpPr>
          <p:cNvPr id="18" name="Oval 17">
            <a:extLst>
              <a:ext uri="{FF2B5EF4-FFF2-40B4-BE49-F238E27FC236}">
                <a16:creationId xmlns:a16="http://schemas.microsoft.com/office/drawing/2014/main" id="{F003ABC2-0D2A-42E5-9778-D9E8DBB5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30507" y="6258874"/>
            <a:ext cx="329021"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4021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88" y="1346946"/>
            <a:ext cx="843396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88" y="4299696"/>
            <a:ext cx="843396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88" y="1484779"/>
            <a:ext cx="8433968"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60602" y="4068923"/>
            <a:ext cx="891746" cy="1080902"/>
            <a:chOff x="9685338" y="4460675"/>
            <a:chExt cx="1080904" cy="1080902"/>
          </a:xfrm>
        </p:grpSpPr>
        <p:sp>
          <p:nvSpPr>
            <p:cNvPr id="15" name="Oval 14">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8" name="Rectangle 17">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0584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Colour chart with labels">
            <a:extLst>
              <a:ext uri="{FF2B5EF4-FFF2-40B4-BE49-F238E27FC236}">
                <a16:creationId xmlns:a16="http://schemas.microsoft.com/office/drawing/2014/main" id="{C801BCF4-DE17-ACBC-4ED0-2122D0B12FC5}"/>
              </a:ext>
            </a:extLst>
          </p:cNvPr>
          <p:cNvPicPr>
            <a:picLocks noChangeAspect="1"/>
          </p:cNvPicPr>
          <p:nvPr/>
        </p:nvPicPr>
        <p:blipFill rotWithShape="1">
          <a:blip r:embed="rId6"/>
          <a:srcRect l="2100" r="-1" b="-1"/>
          <a:stretch/>
        </p:blipFill>
        <p:spPr>
          <a:xfrm>
            <a:off x="20" y="10"/>
            <a:ext cx="10058380" cy="6857989"/>
          </a:xfrm>
          <a:prstGeom prst="rect">
            <a:avLst/>
          </a:prstGeom>
        </p:spPr>
      </p:pic>
      <p:sp>
        <p:nvSpPr>
          <p:cNvPr id="20" name="Rectangle 19">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0584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7" y="0"/>
            <a:ext cx="10055885" cy="6858000"/>
          </a:xfrm>
          <a:prstGeom prst="rect">
            <a:avLst/>
          </a:prstGeom>
          <a:blipFill dpi="0" rotWithShape="1">
            <a:blip r:embed="rId7">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757E23-D719-05D2-5C3D-1909BCF1E793}"/>
              </a:ext>
            </a:extLst>
          </p:cNvPr>
          <p:cNvSpPr>
            <a:spLocks noGrp="1"/>
          </p:cNvSpPr>
          <p:nvPr>
            <p:ph type="title"/>
          </p:nvPr>
        </p:nvSpPr>
        <p:spPr>
          <a:xfrm>
            <a:off x="867537" y="1432223"/>
            <a:ext cx="8222742" cy="3035808"/>
          </a:xfrm>
        </p:spPr>
        <p:txBody>
          <a:bodyPr vert="horz" lIns="91440" tIns="45720" rIns="91440" bIns="45720" rtlCol="0" anchor="b">
            <a:normAutofit/>
          </a:bodyPr>
          <a:lstStyle/>
          <a:p>
            <a:pPr>
              <a:lnSpc>
                <a:spcPct val="80000"/>
              </a:lnSpc>
            </a:pPr>
            <a:r>
              <a:rPr lang="en-US" sz="7400" cap="all">
                <a:solidFill>
                  <a:srgbClr val="FFFFFF"/>
                </a:solidFill>
              </a:rPr>
              <a:t>SAMPLE EDITABLE SIGNS</a:t>
            </a:r>
          </a:p>
        </p:txBody>
      </p:sp>
    </p:spTree>
    <p:extLst>
      <p:ext uri="{BB962C8B-B14F-4D97-AF65-F5344CB8AC3E}">
        <p14:creationId xmlns:p14="http://schemas.microsoft.com/office/powerpoint/2010/main" val="422160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6423" y="6229681"/>
            <a:ext cx="377190" cy="457200"/>
            <a:chOff x="11361456" y="6195813"/>
            <a:chExt cx="548640" cy="548640"/>
          </a:xfrm>
        </p:grpSpPr>
        <p:sp>
          <p:nvSpPr>
            <p:cNvPr id="14" name="Oval 13">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7" name="Rectangle 16">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399" cy="6857999"/>
          </a:xfrm>
          <a:prstGeom prst="rect">
            <a:avLst/>
          </a:prstGeom>
          <a:blipFill dpi="0" rotWithShape="1">
            <a:blip r:embed="rId4">
              <a:alphaModFix amt="5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20">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3534" y="480059"/>
            <a:ext cx="9271330"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45DE30-A1CB-62D1-FC04-CDD2AB64DB22}"/>
              </a:ext>
            </a:extLst>
          </p:cNvPr>
          <p:cNvSpPr>
            <a:spLocks noGrp="1"/>
          </p:cNvSpPr>
          <p:nvPr>
            <p:ph type="title"/>
          </p:nvPr>
        </p:nvSpPr>
        <p:spPr>
          <a:xfrm>
            <a:off x="656865" y="5013341"/>
            <a:ext cx="8744668" cy="966375"/>
          </a:xfrm>
          <a:solidFill>
            <a:schemeClr val="accent6">
              <a:lumMod val="60000"/>
              <a:lumOff val="40000"/>
            </a:schemeClr>
          </a:solidFill>
        </p:spPr>
        <p:txBody>
          <a:bodyPr vert="horz" lIns="75438" tIns="37719" rIns="75438" bIns="37719" rtlCol="0" anchor="ctr">
            <a:normAutofit/>
          </a:bodyPr>
          <a:lstStyle/>
          <a:p>
            <a:pPr algn="ctr" defTabSz="786384"/>
            <a:r>
              <a:rPr lang="en-US" sz="4257" b="1" kern="1200" cap="all" baseline="0">
                <a:solidFill>
                  <a:schemeClr val="accent1">
                    <a:lumMod val="50000"/>
                  </a:schemeClr>
                </a:solidFill>
                <a:latin typeface="+mj-lt"/>
                <a:ea typeface="+mj-ea"/>
                <a:cs typeface="+mj-cs"/>
              </a:rPr>
              <a:t>Recycling Needs</a:t>
            </a:r>
            <a:endParaRPr lang="en-US" sz="4950" cap="all">
              <a:solidFill>
                <a:schemeClr val="accent1">
                  <a:lumMod val="50000"/>
                </a:schemeClr>
              </a:solidFill>
            </a:endParaRPr>
          </a:p>
        </p:txBody>
      </p:sp>
      <p:sp>
        <p:nvSpPr>
          <p:cNvPr id="5" name="Content Placeholder 4">
            <a:extLst>
              <a:ext uri="{FF2B5EF4-FFF2-40B4-BE49-F238E27FC236}">
                <a16:creationId xmlns:a16="http://schemas.microsoft.com/office/drawing/2014/main" id="{2072D8A2-E6AF-85A2-024F-0A7B3F6B17F7}"/>
              </a:ext>
            </a:extLst>
          </p:cNvPr>
          <p:cNvSpPr>
            <a:spLocks noGrp="1"/>
          </p:cNvSpPr>
          <p:nvPr>
            <p:ph sz="half" idx="1"/>
          </p:nvPr>
        </p:nvSpPr>
        <p:spPr>
          <a:xfrm>
            <a:off x="5260253" y="917257"/>
            <a:ext cx="3902384" cy="3514360"/>
          </a:xfrm>
        </p:spPr>
        <p:txBody>
          <a:bodyPr>
            <a:noAutofit/>
          </a:bodyPr>
          <a:lstStyle/>
          <a:p>
            <a:pPr marL="38871" indent="-38871" defTabSz="194353">
              <a:spcBef>
                <a:spcPts val="255"/>
              </a:spcBef>
            </a:pPr>
            <a:r>
              <a:rPr lang="en-US" sz="2064" kern="1200">
                <a:solidFill>
                  <a:schemeClr val="tx1"/>
                </a:solidFill>
                <a:latin typeface="UICTFontTextStyleBody"/>
                <a:ea typeface="+mn-ea"/>
                <a:cs typeface="+mn-cs"/>
              </a:rPr>
              <a:t>Ribbons, patterned craft tape</a:t>
            </a:r>
            <a:endParaRPr lang="en-US" sz="2064" kern="1200">
              <a:solidFill>
                <a:schemeClr val="tx1"/>
              </a:solidFill>
              <a:latin typeface="+mn-lt"/>
              <a:ea typeface="+mn-ea"/>
              <a:cs typeface="+mn-cs"/>
            </a:endParaRPr>
          </a:p>
          <a:p>
            <a:pPr marL="38871" indent="-38871" defTabSz="194353">
              <a:spcBef>
                <a:spcPts val="255"/>
              </a:spcBef>
            </a:pPr>
            <a:r>
              <a:rPr lang="en-US" sz="2064" kern="1200">
                <a:solidFill>
                  <a:schemeClr val="tx1"/>
                </a:solidFill>
                <a:latin typeface="UICTFontTextStyleBody"/>
                <a:ea typeface="+mn-ea"/>
                <a:cs typeface="+mn-cs"/>
              </a:rPr>
              <a:t>Buttons</a:t>
            </a:r>
            <a:endParaRPr lang="en-US" sz="2064" kern="1200">
              <a:solidFill>
                <a:schemeClr val="tx1"/>
              </a:solidFill>
              <a:latin typeface="+mn-lt"/>
              <a:ea typeface="+mn-ea"/>
              <a:cs typeface="+mn-cs"/>
            </a:endParaRPr>
          </a:p>
          <a:p>
            <a:pPr marL="38871" indent="-38871" defTabSz="194353">
              <a:spcBef>
                <a:spcPts val="255"/>
              </a:spcBef>
            </a:pPr>
            <a:r>
              <a:rPr lang="en-US" sz="2064" kern="1200">
                <a:solidFill>
                  <a:schemeClr val="tx1"/>
                </a:solidFill>
                <a:latin typeface="UICTFontTextStyleBody"/>
                <a:ea typeface="+mn-ea"/>
                <a:cs typeface="+mn-cs"/>
              </a:rPr>
              <a:t>Glitter and glitter pieces</a:t>
            </a:r>
            <a:endParaRPr lang="en-US" sz="2064" kern="1200">
              <a:solidFill>
                <a:schemeClr val="tx1"/>
              </a:solidFill>
              <a:latin typeface="+mn-lt"/>
              <a:ea typeface="+mn-ea"/>
              <a:cs typeface="+mn-cs"/>
            </a:endParaRPr>
          </a:p>
          <a:p>
            <a:pPr marL="38871" indent="-38871" defTabSz="194353">
              <a:spcBef>
                <a:spcPts val="255"/>
              </a:spcBef>
            </a:pPr>
            <a:r>
              <a:rPr lang="en-US" sz="2064" kern="1200">
                <a:solidFill>
                  <a:schemeClr val="tx1"/>
                </a:solidFill>
                <a:latin typeface="UICTFontTextStyleBody"/>
                <a:ea typeface="+mn-ea"/>
                <a:cs typeface="+mn-cs"/>
              </a:rPr>
              <a:t>Stickers</a:t>
            </a:r>
          </a:p>
          <a:p>
            <a:pPr marL="38871" indent="-38871" defTabSz="194353">
              <a:spcBef>
                <a:spcPts val="255"/>
              </a:spcBef>
            </a:pPr>
            <a:r>
              <a:rPr lang="en-US" sz="2064" kern="1200">
                <a:solidFill>
                  <a:schemeClr val="tx1"/>
                </a:solidFill>
                <a:latin typeface="UICTFontTextStyleBody"/>
                <a:ea typeface="+mn-ea"/>
                <a:cs typeface="+mn-cs"/>
              </a:rPr>
              <a:t>Colored Straws (non-bend)</a:t>
            </a:r>
          </a:p>
          <a:p>
            <a:pPr marL="38871" indent="-38871" defTabSz="194353">
              <a:spcBef>
                <a:spcPts val="255"/>
              </a:spcBef>
            </a:pPr>
            <a:r>
              <a:rPr lang="en-US" sz="2064" kern="1200">
                <a:solidFill>
                  <a:schemeClr val="tx1"/>
                </a:solidFill>
                <a:latin typeface="UICTFontTextStyleBody"/>
                <a:ea typeface="+mn-ea"/>
                <a:cs typeface="+mn-cs"/>
              </a:rPr>
              <a:t> Googly eyes</a:t>
            </a:r>
            <a:endParaRPr lang="en-US" sz="2064" kern="1200">
              <a:solidFill>
                <a:schemeClr val="tx1"/>
              </a:solidFill>
              <a:latin typeface="+mn-lt"/>
              <a:ea typeface="+mn-ea"/>
              <a:cs typeface="+mn-cs"/>
            </a:endParaRPr>
          </a:p>
          <a:p>
            <a:pPr marL="38871" indent="-38871" defTabSz="194353">
              <a:spcBef>
                <a:spcPts val="255"/>
              </a:spcBef>
            </a:pPr>
            <a:r>
              <a:rPr lang="en-US" sz="2064" kern="1200">
                <a:solidFill>
                  <a:schemeClr val="tx1"/>
                </a:solidFill>
                <a:latin typeface="UICTFontTextStyleBody"/>
                <a:ea typeface="+mn-ea"/>
                <a:cs typeface="+mn-cs"/>
              </a:rPr>
              <a:t>Pipe cleaners or yarn </a:t>
            </a:r>
            <a:endParaRPr lang="en-US" sz="2064" kern="1200">
              <a:solidFill>
                <a:schemeClr val="tx1"/>
              </a:solidFill>
              <a:latin typeface="+mn-lt"/>
              <a:ea typeface="+mn-ea"/>
              <a:cs typeface="+mn-cs"/>
            </a:endParaRPr>
          </a:p>
          <a:p>
            <a:pPr marL="38871" indent="-38871" defTabSz="194353">
              <a:spcBef>
                <a:spcPts val="255"/>
              </a:spcBef>
            </a:pPr>
            <a:r>
              <a:rPr lang="en-US" sz="2064" kern="1200">
                <a:solidFill>
                  <a:schemeClr val="tx1"/>
                </a:solidFill>
                <a:latin typeface="UICTFontTextStyleBody"/>
                <a:ea typeface="+mn-ea"/>
                <a:cs typeface="+mn-cs"/>
              </a:rPr>
              <a:t>Clear or colored cellophane </a:t>
            </a:r>
            <a:endParaRPr lang="en-US" sz="2064" kern="1200">
              <a:solidFill>
                <a:schemeClr val="tx1"/>
              </a:solidFill>
              <a:latin typeface="+mn-lt"/>
              <a:ea typeface="+mn-ea"/>
              <a:cs typeface="+mn-cs"/>
            </a:endParaRPr>
          </a:p>
          <a:p>
            <a:pPr marL="38871" indent="-38871" defTabSz="194353">
              <a:spcBef>
                <a:spcPts val="255"/>
              </a:spcBef>
            </a:pPr>
            <a:r>
              <a:rPr lang="en-US" sz="2064" kern="1200">
                <a:solidFill>
                  <a:schemeClr val="tx1"/>
                </a:solidFill>
                <a:latin typeface="UICTFontTextStyleBody"/>
                <a:ea typeface="+mn-ea"/>
                <a:cs typeface="+mn-cs"/>
              </a:rPr>
              <a:t>Feathers or beads (not too small)</a:t>
            </a:r>
          </a:p>
          <a:p>
            <a:pPr marL="38871" indent="-38871" defTabSz="194353">
              <a:spcBef>
                <a:spcPts val="255"/>
              </a:spcBef>
            </a:pPr>
            <a:r>
              <a:rPr lang="en-US" sz="2064" kern="1200">
                <a:solidFill>
                  <a:schemeClr val="tx1"/>
                </a:solidFill>
                <a:latin typeface="UICTFontTextStyleBody"/>
                <a:ea typeface="+mn-ea"/>
                <a:cs typeface="+mn-cs"/>
              </a:rPr>
              <a:t>Old Calendars</a:t>
            </a:r>
          </a:p>
          <a:p>
            <a:pPr marL="38871" indent="-38871" defTabSz="194353">
              <a:spcBef>
                <a:spcPts val="255"/>
              </a:spcBef>
            </a:pPr>
            <a:r>
              <a:rPr lang="en-US" sz="2064" kern="1200">
                <a:solidFill>
                  <a:schemeClr val="tx1"/>
                </a:solidFill>
                <a:latin typeface="UICTFontTextStyleBody"/>
                <a:ea typeface="+mn-ea"/>
                <a:cs typeface="+mn-cs"/>
              </a:rPr>
              <a:t>Poster board (regular weight)</a:t>
            </a:r>
          </a:p>
          <a:p>
            <a:pPr marL="38871" indent="-38871" defTabSz="194353">
              <a:spcBef>
                <a:spcPts val="255"/>
              </a:spcBef>
            </a:pPr>
            <a:endParaRPr lang="en-US" sz="2064" kern="1200">
              <a:solidFill>
                <a:schemeClr val="tx1"/>
              </a:solidFill>
              <a:latin typeface="UICTFontTextStyleBody"/>
              <a:ea typeface="+mn-ea"/>
              <a:cs typeface="+mn-cs"/>
            </a:endParaRPr>
          </a:p>
          <a:p>
            <a:pPr marL="38871" indent="-38871" defTabSz="194353">
              <a:spcBef>
                <a:spcPts val="255"/>
              </a:spcBef>
            </a:pPr>
            <a:endParaRPr lang="en-US" sz="2064" kern="1200">
              <a:solidFill>
                <a:schemeClr val="tx1"/>
              </a:solidFill>
              <a:latin typeface="UICTFontTextStyleBody"/>
              <a:ea typeface="+mn-ea"/>
              <a:cs typeface="+mn-cs"/>
            </a:endParaRPr>
          </a:p>
          <a:p>
            <a:pPr marL="38871" indent="-38871" defTabSz="194353">
              <a:spcBef>
                <a:spcPts val="255"/>
              </a:spcBef>
            </a:pPr>
            <a:endParaRPr lang="en-US" sz="2064" kern="1200">
              <a:solidFill>
                <a:schemeClr val="tx1"/>
              </a:solidFill>
              <a:latin typeface="UICTFontTextStyleBody"/>
              <a:ea typeface="+mn-ea"/>
              <a:cs typeface="+mn-cs"/>
            </a:endParaRPr>
          </a:p>
          <a:p>
            <a:pPr marL="38871" indent="-38871" defTabSz="194353">
              <a:spcBef>
                <a:spcPts val="255"/>
              </a:spcBef>
            </a:pPr>
            <a:endParaRPr lang="en-US" sz="2064" kern="1200">
              <a:solidFill>
                <a:schemeClr val="tx1"/>
              </a:solidFill>
              <a:latin typeface="+mn-lt"/>
              <a:ea typeface="+mn-ea"/>
              <a:cs typeface="+mn-cs"/>
            </a:endParaRPr>
          </a:p>
          <a:p>
            <a:endParaRPr lang="en-US" sz="2400" dirty="0"/>
          </a:p>
        </p:txBody>
      </p:sp>
      <p:sp>
        <p:nvSpPr>
          <p:cNvPr id="8" name="Text Placeholder 5">
            <a:extLst>
              <a:ext uri="{FF2B5EF4-FFF2-40B4-BE49-F238E27FC236}">
                <a16:creationId xmlns:a16="http://schemas.microsoft.com/office/drawing/2014/main" id="{00C413F7-7844-8227-4E9E-43692CAB2CCE}"/>
              </a:ext>
            </a:extLst>
          </p:cNvPr>
          <p:cNvSpPr txBox="1">
            <a:spLocks/>
          </p:cNvSpPr>
          <p:nvPr/>
        </p:nvSpPr>
        <p:spPr>
          <a:xfrm>
            <a:off x="895760" y="878282"/>
            <a:ext cx="4364493" cy="4135059"/>
          </a:xfrm>
          <a:prstGeom prst="rect">
            <a:avLst/>
          </a:prstGeom>
        </p:spPr>
        <p:txBody>
          <a:bodyPr vert="horz" lIns="75438" tIns="37719" rIns="75438" bIns="37719"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9pPr>
          </a:lstStyle>
          <a:p>
            <a:pPr marL="38871" indent="-38871" defTabSz="194353">
              <a:spcBef>
                <a:spcPts val="255"/>
              </a:spcBef>
            </a:pPr>
            <a:r>
              <a:rPr lang="en-US" sz="2064" kern="1200">
                <a:solidFill>
                  <a:schemeClr val="tx1"/>
                </a:solidFill>
                <a:latin typeface="UICTFontTextStyleBody"/>
                <a:ea typeface="+mn-ea"/>
                <a:cs typeface="+mn-cs"/>
              </a:rPr>
              <a:t>Construction paper (colored)</a:t>
            </a:r>
            <a:endParaRPr lang="en-US" sz="2064" kern="1200">
              <a:solidFill>
                <a:schemeClr val="tx1"/>
              </a:solidFill>
              <a:latin typeface="+mn-lt"/>
              <a:ea typeface="+mn-ea"/>
              <a:cs typeface="+mn-cs"/>
            </a:endParaRPr>
          </a:p>
          <a:p>
            <a:pPr marL="38871" indent="-38871" defTabSz="194353">
              <a:spcBef>
                <a:spcPts val="255"/>
              </a:spcBef>
            </a:pPr>
            <a:r>
              <a:rPr lang="en-US" sz="2064" kern="1200">
                <a:solidFill>
                  <a:schemeClr val="tx1"/>
                </a:solidFill>
                <a:latin typeface="UICTFontTextStyleBody"/>
                <a:ea typeface="+mn-ea"/>
                <a:cs typeface="+mn-cs"/>
              </a:rPr>
              <a:t>Wrapping paper, origami paper</a:t>
            </a:r>
            <a:endParaRPr lang="en-US" sz="2064" kern="1200">
              <a:solidFill>
                <a:schemeClr val="tx1"/>
              </a:solidFill>
              <a:latin typeface="+mn-lt"/>
              <a:ea typeface="+mn-ea"/>
              <a:cs typeface="+mn-cs"/>
            </a:endParaRPr>
          </a:p>
          <a:p>
            <a:pPr marL="38871" indent="-38871" defTabSz="194353">
              <a:spcBef>
                <a:spcPts val="255"/>
              </a:spcBef>
            </a:pPr>
            <a:r>
              <a:rPr lang="en-US" sz="2064" kern="1200">
                <a:solidFill>
                  <a:schemeClr val="tx1"/>
                </a:solidFill>
                <a:latin typeface="UICTFontTextStyleBody"/>
                <a:ea typeface="+mn-ea"/>
                <a:cs typeface="+mn-cs"/>
              </a:rPr>
              <a:t>Old used paper (printed on one side)</a:t>
            </a:r>
            <a:endParaRPr lang="en-US" sz="2064" kern="1200">
              <a:solidFill>
                <a:schemeClr val="tx1"/>
              </a:solidFill>
              <a:latin typeface="+mn-lt"/>
              <a:ea typeface="+mn-ea"/>
              <a:cs typeface="+mn-cs"/>
            </a:endParaRPr>
          </a:p>
          <a:p>
            <a:pPr marL="38871" indent="-38871" defTabSz="194353">
              <a:spcBef>
                <a:spcPts val="255"/>
              </a:spcBef>
            </a:pPr>
            <a:r>
              <a:rPr lang="en-US" sz="2064" kern="1200">
                <a:solidFill>
                  <a:schemeClr val="tx1"/>
                </a:solidFill>
                <a:latin typeface="+mn-lt"/>
                <a:ea typeface="+mn-ea"/>
                <a:cs typeface="+mn-cs"/>
              </a:rPr>
              <a:t>***</a:t>
            </a:r>
            <a:r>
              <a:rPr lang="en-US" sz="2064" b="1" u="sng" kern="1200">
                <a:solidFill>
                  <a:schemeClr val="tx1"/>
                </a:solidFill>
                <a:latin typeface="UICTFontTextStyleBody"/>
                <a:ea typeface="+mn-ea"/>
                <a:cs typeface="+mn-cs"/>
              </a:rPr>
              <a:t>Magazines</a:t>
            </a:r>
            <a:endParaRPr lang="en-US" sz="2064" b="1" u="sng" kern="1200">
              <a:solidFill>
                <a:schemeClr val="tx1"/>
              </a:solidFill>
              <a:latin typeface="+mn-lt"/>
              <a:ea typeface="+mn-ea"/>
              <a:cs typeface="+mn-cs"/>
            </a:endParaRPr>
          </a:p>
          <a:p>
            <a:pPr marL="38871" indent="-38871" defTabSz="194353">
              <a:spcBef>
                <a:spcPts val="255"/>
              </a:spcBef>
            </a:pPr>
            <a:r>
              <a:rPr lang="en-US" sz="2064" kern="1200">
                <a:solidFill>
                  <a:schemeClr val="tx1"/>
                </a:solidFill>
                <a:latin typeface="UICTFontTextStyleBody"/>
                <a:ea typeface="+mn-ea"/>
                <a:cs typeface="+mn-cs"/>
              </a:rPr>
              <a:t>Old books or pages</a:t>
            </a:r>
            <a:endParaRPr lang="en-US" sz="2064" kern="1200">
              <a:solidFill>
                <a:schemeClr val="tx1"/>
              </a:solidFill>
              <a:latin typeface="+mn-lt"/>
              <a:ea typeface="+mn-ea"/>
              <a:cs typeface="+mn-cs"/>
            </a:endParaRPr>
          </a:p>
          <a:p>
            <a:pPr marL="38871" indent="-38871" defTabSz="194353">
              <a:spcBef>
                <a:spcPts val="255"/>
              </a:spcBef>
            </a:pPr>
            <a:r>
              <a:rPr lang="en-US" sz="2064" kern="1200">
                <a:solidFill>
                  <a:schemeClr val="tx1"/>
                </a:solidFill>
                <a:latin typeface="UICTFontTextStyleBody"/>
                <a:ea typeface="+mn-ea"/>
                <a:cs typeface="+mn-cs"/>
              </a:rPr>
              <a:t>Tissue paper from gift wrap</a:t>
            </a:r>
          </a:p>
          <a:p>
            <a:pPr marL="38871" indent="-38871" defTabSz="194353">
              <a:spcBef>
                <a:spcPts val="255"/>
              </a:spcBef>
            </a:pPr>
            <a:r>
              <a:rPr lang="en-US" sz="2064" kern="1200">
                <a:solidFill>
                  <a:schemeClr val="tx1"/>
                </a:solidFill>
                <a:latin typeface="UICTFontTextStyleBody"/>
                <a:ea typeface="+mn-ea"/>
                <a:cs typeface="+mn-cs"/>
              </a:rPr>
              <a:t>Semi used art supplies donation </a:t>
            </a:r>
          </a:p>
          <a:p>
            <a:pPr marL="0" indent="0" defTabSz="194353">
              <a:spcBef>
                <a:spcPts val="255"/>
              </a:spcBef>
              <a:buNone/>
            </a:pPr>
            <a:r>
              <a:rPr lang="en-US" sz="2064" kern="1200">
                <a:solidFill>
                  <a:schemeClr val="tx1"/>
                </a:solidFill>
                <a:latin typeface="UICTFontTextStyleBody"/>
                <a:ea typeface="+mn-ea"/>
                <a:cs typeface="+mn-cs"/>
              </a:rPr>
              <a:t>(glue sticks, pens, Elmer's glue, crayons) Or just donation </a:t>
            </a:r>
            <a:r>
              <a:rPr lang="en-US" sz="2064" kern="1200">
                <a:solidFill>
                  <a:schemeClr val="tx1"/>
                </a:solidFill>
                <a:latin typeface="UICTFontTextStyleBody"/>
                <a:ea typeface="+mn-ea"/>
                <a:cs typeface="+mn-cs"/>
                <a:sym typeface="Wingdings" pitchFamily="2" charset="2"/>
              </a:rPr>
              <a:t></a:t>
            </a:r>
            <a:endParaRPr lang="en-US" sz="2064" kern="1200">
              <a:solidFill>
                <a:schemeClr val="tx1"/>
              </a:solidFill>
              <a:latin typeface="UICTFontTextStyleBody"/>
              <a:ea typeface="+mn-ea"/>
              <a:cs typeface="+mn-cs"/>
            </a:endParaRPr>
          </a:p>
          <a:p>
            <a:pPr marL="38871" indent="-38871" defTabSz="194353">
              <a:spcBef>
                <a:spcPts val="255"/>
              </a:spcBef>
            </a:pPr>
            <a:r>
              <a:rPr lang="en-US" sz="2064" kern="1200">
                <a:solidFill>
                  <a:schemeClr val="tx1"/>
                </a:solidFill>
                <a:latin typeface="UICTFontTextStyleBody"/>
                <a:ea typeface="+mn-ea"/>
                <a:cs typeface="+mn-cs"/>
              </a:rPr>
              <a:t>Greeting cards, postcards, gift tags</a:t>
            </a:r>
          </a:p>
          <a:p>
            <a:pPr marL="38871" indent="-38871" defTabSz="194353">
              <a:spcBef>
                <a:spcPts val="255"/>
              </a:spcBef>
            </a:pPr>
            <a:r>
              <a:rPr lang="en-US" sz="2064" kern="1200">
                <a:solidFill>
                  <a:schemeClr val="tx1"/>
                </a:solidFill>
                <a:latin typeface="UICTFontTextStyleBody"/>
                <a:ea typeface="+mn-ea"/>
                <a:cs typeface="+mn-cs"/>
              </a:rPr>
              <a:t>Colored or patterned card stock paper</a:t>
            </a:r>
          </a:p>
          <a:p>
            <a:pPr marL="38871" indent="-38871" defTabSz="194353">
              <a:spcBef>
                <a:spcPts val="255"/>
              </a:spcBef>
            </a:pPr>
            <a:r>
              <a:rPr lang="en-US" sz="2064" kern="1200">
                <a:solidFill>
                  <a:schemeClr val="tx1"/>
                </a:solidFill>
                <a:latin typeface="UICTFontTextStyleBody"/>
                <a:ea typeface="+mn-ea"/>
                <a:cs typeface="+mn-cs"/>
              </a:rPr>
              <a:t>colored twine</a:t>
            </a:r>
            <a:endParaRPr lang="en-US" sz="2064" kern="1200">
              <a:solidFill>
                <a:schemeClr val="tx1"/>
              </a:solidFill>
              <a:latin typeface="+mn-lt"/>
              <a:ea typeface="+mn-ea"/>
              <a:cs typeface="+mn-cs"/>
            </a:endParaRPr>
          </a:p>
          <a:p>
            <a:pPr marL="38871" indent="-38871" defTabSz="194353">
              <a:spcBef>
                <a:spcPts val="255"/>
              </a:spcBef>
            </a:pPr>
            <a:endParaRPr lang="en-US" sz="2064" kern="1200">
              <a:solidFill>
                <a:schemeClr val="tx1"/>
              </a:solidFill>
              <a:latin typeface="UICTFontTextStyleBody"/>
              <a:ea typeface="+mn-ea"/>
              <a:cs typeface="+mn-cs"/>
            </a:endParaRPr>
          </a:p>
          <a:p>
            <a:pPr marL="0" indent="0" defTabSz="194353">
              <a:spcBef>
                <a:spcPts val="255"/>
              </a:spcBef>
              <a:buNone/>
            </a:pPr>
            <a:endParaRPr lang="en-US" sz="2064" kern="1200">
              <a:solidFill>
                <a:schemeClr val="tx1"/>
              </a:solidFill>
              <a:latin typeface="+mn-lt"/>
              <a:ea typeface="+mn-ea"/>
              <a:cs typeface="+mn-cs"/>
            </a:endParaRPr>
          </a:p>
          <a:p>
            <a:endParaRPr lang="en-US" sz="2400" dirty="0"/>
          </a:p>
        </p:txBody>
      </p:sp>
    </p:spTree>
    <p:extLst>
      <p:ext uri="{BB962C8B-B14F-4D97-AF65-F5344CB8AC3E}">
        <p14:creationId xmlns:p14="http://schemas.microsoft.com/office/powerpoint/2010/main" val="1087782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EB9D992-2C07-41D6-A9B6-DA44569FFE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6423" y="6229681"/>
            <a:ext cx="377190" cy="457200"/>
            <a:chOff x="11361456" y="6195813"/>
            <a:chExt cx="548640" cy="548640"/>
          </a:xfrm>
        </p:grpSpPr>
        <p:sp>
          <p:nvSpPr>
            <p:cNvPr id="29" name="Oval 28">
              <a:extLst>
                <a:ext uri="{FF2B5EF4-FFF2-40B4-BE49-F238E27FC236}">
                  <a16:creationId xmlns:a16="http://schemas.microsoft.com/office/drawing/2014/main" id="{4EDA38AE-45B7-448D-BFD5-A87027CDC6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0" name="Oval 29">
              <a:extLst>
                <a:ext uri="{FF2B5EF4-FFF2-40B4-BE49-F238E27FC236}">
                  <a16:creationId xmlns:a16="http://schemas.microsoft.com/office/drawing/2014/main" id="{F4D3A6CF-3B0E-4565-A453-3F5B4993D1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25" name="Picture 23" descr="Different sized boxes">
            <a:extLst>
              <a:ext uri="{FF2B5EF4-FFF2-40B4-BE49-F238E27FC236}">
                <a16:creationId xmlns:a16="http://schemas.microsoft.com/office/drawing/2014/main" id="{54FE5253-5287-91C8-9E05-82B5F79B3B3A}"/>
              </a:ext>
            </a:extLst>
          </p:cNvPr>
          <p:cNvPicPr>
            <a:picLocks noChangeAspect="1"/>
          </p:cNvPicPr>
          <p:nvPr/>
        </p:nvPicPr>
        <p:blipFill rotWithShape="1">
          <a:blip r:embed="rId4"/>
          <a:srcRect l="19150" r="30677" b="-1"/>
          <a:stretch/>
        </p:blipFill>
        <p:spPr>
          <a:xfrm>
            <a:off x="20" y="10"/>
            <a:ext cx="5004844" cy="6857989"/>
          </a:xfrm>
          <a:prstGeom prst="rect">
            <a:avLst/>
          </a:prstGeom>
        </p:spPr>
      </p:pic>
      <p:sp>
        <p:nvSpPr>
          <p:cNvPr id="32" name="Rectangle 31">
            <a:extLst>
              <a:ext uri="{FF2B5EF4-FFF2-40B4-BE49-F238E27FC236}">
                <a16:creationId xmlns:a16="http://schemas.microsoft.com/office/drawing/2014/main" id="{8C4EA0CB-817F-4705-860A-1632125EC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4864" y="0"/>
            <a:ext cx="5053535" cy="6857999"/>
          </a:xfrm>
          <a:prstGeom prst="rect">
            <a:avLst/>
          </a:prstGeom>
          <a:blipFill dpi="0" rotWithShape="1">
            <a:blip r:embed="rId5">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7CA862-9814-56DB-9572-EB14EF99CBC2}"/>
              </a:ext>
            </a:extLst>
          </p:cNvPr>
          <p:cNvSpPr>
            <a:spLocks noGrp="1"/>
          </p:cNvSpPr>
          <p:nvPr>
            <p:ph type="title"/>
          </p:nvPr>
        </p:nvSpPr>
        <p:spPr>
          <a:xfrm>
            <a:off x="5280660" y="484632"/>
            <a:ext cx="4372158" cy="1609344"/>
          </a:xfrm>
          <a:ln>
            <a:noFill/>
          </a:ln>
        </p:spPr>
        <p:txBody>
          <a:bodyPr vert="horz" lIns="91440" tIns="45720" rIns="91440" bIns="45720" rtlCol="0" anchor="ctr">
            <a:normAutofit/>
          </a:bodyPr>
          <a:lstStyle/>
          <a:p>
            <a:r>
              <a:rPr lang="en-US" sz="3600" b="0">
                <a:ln w="0"/>
                <a:effectLst>
                  <a:outerShdw blurRad="38100" dist="19050" dir="2700000" algn="tl" rotWithShape="0">
                    <a:schemeClr val="dk1">
                      <a:alpha val="40000"/>
                    </a:schemeClr>
                  </a:outerShdw>
                </a:effectLst>
              </a:rPr>
              <a:t>Mind-Full: A School Service Project</a:t>
            </a:r>
          </a:p>
        </p:txBody>
      </p:sp>
      <p:sp>
        <p:nvSpPr>
          <p:cNvPr id="3" name="Content Placeholder 2">
            <a:extLst>
              <a:ext uri="{FF2B5EF4-FFF2-40B4-BE49-F238E27FC236}">
                <a16:creationId xmlns:a16="http://schemas.microsoft.com/office/drawing/2014/main" id="{9FEC833A-30B4-FE92-FC29-66F1E93661AC}"/>
              </a:ext>
            </a:extLst>
          </p:cNvPr>
          <p:cNvSpPr>
            <a:spLocks noGrp="1"/>
          </p:cNvSpPr>
          <p:nvPr>
            <p:ph sz="half" idx="1"/>
          </p:nvPr>
        </p:nvSpPr>
        <p:spPr>
          <a:xfrm>
            <a:off x="5280659" y="2121408"/>
            <a:ext cx="4372157" cy="4050792"/>
          </a:xfrm>
        </p:spPr>
        <p:txBody>
          <a:bodyPr vert="horz" lIns="91440" tIns="45720" rIns="91440" bIns="45720" rtlCol="0">
            <a:normAutofit/>
          </a:bodyPr>
          <a:lstStyle/>
          <a:p>
            <a:pPr>
              <a:buClr>
                <a:schemeClr val="accent1">
                  <a:lumMod val="75000"/>
                </a:schemeClr>
              </a:buClr>
            </a:pPr>
            <a:r>
              <a:rPr lang="en-US" sz="1600"/>
              <a:t>Help the counseling office re-stock our collage kit material boxes. </a:t>
            </a:r>
          </a:p>
          <a:p>
            <a:pPr>
              <a:buClr>
                <a:schemeClr val="accent1">
                  <a:lumMod val="75000"/>
                </a:schemeClr>
              </a:buClr>
            </a:pPr>
            <a:r>
              <a:rPr lang="en-US" sz="1600"/>
              <a:t>Material needed by first week of {Date}</a:t>
            </a:r>
          </a:p>
          <a:p>
            <a:pPr>
              <a:buClr>
                <a:schemeClr val="accent1">
                  <a:lumMod val="75000"/>
                </a:schemeClr>
              </a:buClr>
            </a:pPr>
            <a:r>
              <a:rPr lang="en-US" sz="1600"/>
              <a:t>Donation Boxes also located in rooms: { }</a:t>
            </a:r>
          </a:p>
          <a:p>
            <a:pPr>
              <a:buClr>
                <a:schemeClr val="accent1">
                  <a:lumMod val="75000"/>
                </a:schemeClr>
              </a:buClr>
            </a:pPr>
            <a:r>
              <a:rPr lang="en-US" sz="1600"/>
              <a:t>Incentives or contests </a:t>
            </a:r>
          </a:p>
          <a:p>
            <a:pPr>
              <a:buClr>
                <a:schemeClr val="accent1">
                  <a:lumMod val="75000"/>
                </a:schemeClr>
              </a:buClr>
            </a:pPr>
            <a:r>
              <a:rPr lang="en-US" sz="1600"/>
              <a:t>Feel free to make it your own – let a student help design it</a:t>
            </a:r>
          </a:p>
          <a:p>
            <a:pPr>
              <a:buClr>
                <a:schemeClr val="accent1">
                  <a:lumMod val="75000"/>
                </a:schemeClr>
              </a:buClr>
            </a:pPr>
            <a:endParaRPr lang="en-US" sz="1600"/>
          </a:p>
        </p:txBody>
      </p:sp>
      <p:grpSp>
        <p:nvGrpSpPr>
          <p:cNvPr id="34" name="Group 33">
            <a:extLst>
              <a:ext uri="{FF2B5EF4-FFF2-40B4-BE49-F238E27FC236}">
                <a16:creationId xmlns:a16="http://schemas.microsoft.com/office/drawing/2014/main" id="{D375E0AD-E718-4EE0-BA3D-496A7C5E36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6423" y="6229681"/>
            <a:ext cx="377190" cy="457200"/>
            <a:chOff x="11361456" y="6195813"/>
            <a:chExt cx="548640" cy="548640"/>
          </a:xfrm>
        </p:grpSpPr>
        <p:sp>
          <p:nvSpPr>
            <p:cNvPr id="35" name="Oval 34">
              <a:extLst>
                <a:ext uri="{FF2B5EF4-FFF2-40B4-BE49-F238E27FC236}">
                  <a16:creationId xmlns:a16="http://schemas.microsoft.com/office/drawing/2014/main" id="{EAD86D46-DFEB-48BD-AAD3-F56155CB9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6" name="Oval 35">
              <a:extLst>
                <a:ext uri="{FF2B5EF4-FFF2-40B4-BE49-F238E27FC236}">
                  <a16:creationId xmlns:a16="http://schemas.microsoft.com/office/drawing/2014/main" id="{8E9AADDA-24F7-40FF-B2DC-649C2D13A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8841547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docProps/app.xml><?xml version="1.0" encoding="utf-8"?>
<Properties xmlns="http://schemas.openxmlformats.org/officeDocument/2006/extended-properties" xmlns:vt="http://schemas.openxmlformats.org/officeDocument/2006/docPropsVTypes">
  <Template>Wood Type</Template>
  <TotalTime>23992</TotalTime>
  <Words>599</Words>
  <Application>Microsoft Macintosh PowerPoint</Application>
  <PresentationFormat>Custom</PresentationFormat>
  <Paragraphs>59</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Black</vt:lpstr>
      <vt:lpstr>Calibri</vt:lpstr>
      <vt:lpstr>Rockwell Extra Bold</vt:lpstr>
      <vt:lpstr>UICTFontTextStyleBody</vt:lpstr>
      <vt:lpstr>Wingdings</vt:lpstr>
      <vt:lpstr>Wood Type</vt:lpstr>
      <vt:lpstr>Sustaining your Middle School</vt:lpstr>
      <vt:lpstr>Sustaining your school</vt:lpstr>
      <vt:lpstr>Recycling Drives &amp; Material Collection</vt:lpstr>
      <vt:lpstr>Student participation </vt:lpstr>
      <vt:lpstr>SAMPLE EDITABLE SIGNS</vt:lpstr>
      <vt:lpstr>Recycling Needs</vt:lpstr>
      <vt:lpstr>Mind-Full: A School Service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Recycling Needs</dc:title>
  <dc:creator>jennifer seward</dc:creator>
  <cp:lastModifiedBy>jennifer seward</cp:lastModifiedBy>
  <cp:revision>32</cp:revision>
  <cp:lastPrinted>2023-04-10T19:22:53Z</cp:lastPrinted>
  <dcterms:created xsi:type="dcterms:W3CDTF">2023-03-23T17:31:40Z</dcterms:created>
  <dcterms:modified xsi:type="dcterms:W3CDTF">2023-05-04T17:08:16Z</dcterms:modified>
</cp:coreProperties>
</file>